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Comforta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-bold.fntdata"/><Relationship Id="rId16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a050d8d5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a050d8d5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a339d5bb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a339d5bb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001d5cd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a001d5cd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001d5cd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001d5cd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050d8d5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a050d8d5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050d8d5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050d8d5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a050d8d5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a050d8d5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67dd83c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a67dd83c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c5c700b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ac5c700b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260600" y="1250450"/>
            <a:ext cx="3346800" cy="1847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Selling of </a:t>
            </a:r>
            <a:endParaRPr b="1" sz="3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Venison</a:t>
            </a:r>
            <a:endParaRPr b="1" sz="3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in Stores</a:t>
            </a:r>
            <a:endParaRPr b="1" sz="3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260600" y="3309400"/>
            <a:ext cx="3346800" cy="7389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By: Eli, Katarina, Lillie, Stesha, and Vianca</a:t>
            </a:r>
            <a:endParaRPr sz="18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7805" r="7805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/>
          <p:nvPr/>
        </p:nvSpPr>
        <p:spPr>
          <a:xfrm>
            <a:off x="521200" y="3031225"/>
            <a:ext cx="3854100" cy="150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788650" y="3185275"/>
            <a:ext cx="331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74E13"/>
                </a:solidFill>
                <a:latin typeface="Comfortaa"/>
                <a:ea typeface="Comfortaa"/>
                <a:cs typeface="Comfortaa"/>
                <a:sym typeface="Comfortaa"/>
              </a:rPr>
              <a:t>Any Questions?</a:t>
            </a:r>
            <a:endParaRPr sz="3300">
              <a:solidFill>
                <a:srgbClr val="274E1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2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00" y="661263"/>
            <a:ext cx="5030046" cy="3820972"/>
          </a:xfrm>
          <a:prstGeom prst="rect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p15"/>
          <p:cNvSpPr txBox="1"/>
          <p:nvPr/>
        </p:nvSpPr>
        <p:spPr>
          <a:xfrm>
            <a:off x="408900" y="1183650"/>
            <a:ext cx="26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408900" y="1248000"/>
            <a:ext cx="2614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Health concerns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Economic concerns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Governmental control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American perception of wildlife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71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North American Model of Wildlife Conservation (NAMWC)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84825" y="1280100"/>
            <a:ext cx="8360700" cy="3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Created in the late 19th century,  in response to the exploitation and overhunting of wildlife populations within North America</a:t>
            </a:r>
            <a:endParaRPr sz="19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A system of policies and laws </a:t>
            </a: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consisting</a:t>
            </a: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 of 7 tenets </a:t>
            </a:r>
            <a:endParaRPr sz="19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Tenet 2 states: Markets for game are eliminated. </a:t>
            </a:r>
            <a:endParaRPr sz="19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          -therefore making the sale of game meat illegal, including venison</a:t>
            </a:r>
            <a:endParaRPr sz="19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White-tailed deer populations have grown tremendously throughout the past few decades </a:t>
            </a:r>
            <a:endParaRPr sz="19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Many argue Tenet 2 is no longer beneficial from both an ecological and social standpoint</a:t>
            </a:r>
            <a:endParaRPr sz="19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750" y="606250"/>
            <a:ext cx="2258775" cy="22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42150" y="4624225"/>
            <a:ext cx="42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Pendergast, 2016) (Lawrence, 2022)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88400" y="321575"/>
            <a:ext cx="62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Health Regulations &amp; Management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894275"/>
            <a:ext cx="6107400" cy="3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Processing of wild game meat is under NYS DEC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Anyone can process their own meat without regulation but cannot trade for goods or services</a:t>
            </a:r>
            <a:endParaRPr sz="18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Venison Donation Program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20-C Food Processing License</a:t>
            </a:r>
            <a:endParaRPr sz="18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Wholesale venison must be vet certified and processed in a regulated slaughterhouse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FDA is involved in wholesale regulation</a:t>
            </a:r>
            <a:endParaRPr sz="18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Meat Inspection Act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Never included venison</a:t>
            </a:r>
            <a:endParaRPr sz="18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Concerns regarding quality of wild caught venison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800" y="894275"/>
            <a:ext cx="2715750" cy="186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800" y="3126125"/>
            <a:ext cx="2715750" cy="112183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188400" y="4665850"/>
            <a:ext cx="11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(Wulf, 2022)</a:t>
            </a:r>
            <a:endParaRPr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17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Social &amp; Ecological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42575" y="1017725"/>
            <a:ext cx="576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Deer 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destroy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 habitats by eating much of the understory vegetation seen in forests</a:t>
            </a:r>
            <a:endParaRPr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-overgrazing forests(Beech vs Maple)</a:t>
            </a:r>
            <a:endParaRPr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destroy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 gardens(become “pests”)</a:t>
            </a:r>
            <a:endParaRPr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Knowing the origin of where the animal came from(happy, healthy, etc.)</a:t>
            </a:r>
            <a:endParaRPr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Hunting morals </a:t>
            </a:r>
            <a:endParaRPr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nterested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venison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 but do not want to hunt and kill the deer themselves</a:t>
            </a:r>
            <a:endParaRPr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0" y="4703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(Haspel, 2021)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303300" y="4703625"/>
            <a:ext cx="11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(Hill, 2016)</a:t>
            </a:r>
            <a:endParaRPr>
              <a:solidFill>
                <a:srgbClr val="274E13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225" y="189025"/>
            <a:ext cx="2619375" cy="19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225" y="2856325"/>
            <a:ext cx="2619375" cy="18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Economic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43% of Americans have eaten wild game in the previous year, but the majority if this meat is raised on farms </a:t>
            </a:r>
            <a:endParaRPr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An estimated 36 million deer live in the US, yet roughly 85% of the venison sold in 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restaurants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 is imported from New Zealand </a:t>
            </a:r>
            <a:endParaRPr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Deer hunters contribute $23 billion to the economy, over $1.8 billion of which 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contributes</a:t>
            </a: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 to conservation</a:t>
            </a:r>
            <a:endParaRPr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Allowing venison to be sold in stores could be a major boost to the economy, and could even support conservation</a:t>
            </a:r>
            <a:endParaRPr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275" y="2979525"/>
            <a:ext cx="2530750" cy="25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137700" y="470362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(Eggenschwiler, 2013)</a:t>
            </a:r>
            <a:endParaRPr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Current Political Climate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77450" y="1152475"/>
            <a:ext cx="81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Scientists agree - venison should be able to be sold!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Other incentives haven’t effectively controlled white-tailed deer populations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New proposed incentive from the Wildlife Society would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■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Involved highly trained </a:t>
            </a: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personnel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■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Target deer in otherwise unhunted areas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■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Allow hunters to sell venison and its byproducts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Others aren’t so sure…</a:t>
            </a:r>
            <a:endParaRPr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0" y="4728000"/>
            <a:ext cx="131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(Sterba, 2013)</a:t>
            </a:r>
            <a:endParaRPr sz="15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9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Conclusion</a:t>
            </a:r>
            <a:r>
              <a:rPr lang="en"/>
              <a:t> 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099125"/>
            <a:ext cx="8520600" cy="43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The North American Model prevents the sale/distribution of venison as seen in the tenets. </a:t>
            </a:r>
            <a:endParaRPr sz="19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Not allowing the public to sell deer that they kill creates this concept of </a:t>
            </a: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privatization</a:t>
            </a: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9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Due to factors like health regulation, economic reasoning, and government regulations, the sale of venison has been illegal. </a:t>
            </a:r>
            <a:endParaRPr sz="19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Even though deer is wildlife and wildlife is a public resource, the sale of venison is prohibited which can be considered unfair to the public. </a:t>
            </a:r>
            <a:endParaRPr sz="19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The NAM can be altered in order to allow the sale of venison so that hunters or others can use this public resource without there being constraints.</a:t>
            </a:r>
            <a:r>
              <a:rPr lang="en" sz="19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latin typeface="Comfortaa"/>
                <a:ea typeface="Comfortaa"/>
                <a:cs typeface="Comfortaa"/>
                <a:sym typeface="Comfortaa"/>
              </a:rPr>
              <a:t>References: </a:t>
            </a:r>
            <a:endParaRPr b="1" sz="24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945675"/>
            <a:ext cx="8520600" cy="41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274E13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Eggenschwiler, B. 2013, October 19. Venison sale restrictions should be loosened, some say. Dow Jones &amp; Company. https://www.wsj.com/articles/SB10001424052702304410204579139424081224050. </a:t>
            </a:r>
            <a:endParaRPr sz="15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Haspel, T. 2021, September 24. Perspective | Venison is the most eco-friendly food on the planet - if you hunt the deer yourself. WP Company. https://www.washingtonpost.com/food/2021/09/23/venison-eco-friendly-hunting/. </a:t>
            </a:r>
            <a:endParaRPr sz="15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Hill, T. 2016, August 12. Why commercial venison sales are banned in Texas. https://www.texasstandard.org/stories/why-commercial-venison-sales-are-banned-in-texas/. </a:t>
            </a:r>
            <a:endParaRPr sz="15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Lawrence, B. 2022, April 4. North American model of wildlife conservation: Wildlife for everyone: U.S. fish &amp;amp; wildlife service. https://www.fws.gov/story/2022-04/north-american-model-wildlife-conservation-wildlife-everyone.</a:t>
            </a:r>
            <a:endParaRPr sz="15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NYS DEC. 2022. Venison Donation. https://www.dec.ny.gov/outdoor/8351.html. </a:t>
            </a:r>
            <a:endParaRPr sz="15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Pendergast, T. H., S. M. Hanlon, Z. M. Long, A. A. Royo, and W. P. Carson. 2016. The legacy of deer overabundance: Long-term delays in herbaceous understory recovery. Canadian Journal of Forest Research 46:362–369.</a:t>
            </a:r>
            <a:endParaRPr sz="15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Sterba, J. 2013, October 19. If Only Hunters Could Sell Venison. Wall Street Journal.</a:t>
            </a:r>
            <a:endParaRPr sz="15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Wulf, K., and M. Wulf. 2022, November 23. Venison Health Regulation. personal. </a:t>
            </a:r>
            <a:endParaRPr sz="15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